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2" r:id="rId3"/>
    <p:sldId id="264" r:id="rId4"/>
    <p:sldId id="263" r:id="rId5"/>
    <p:sldId id="265" r:id="rId6"/>
    <p:sldId id="266" r:id="rId7"/>
    <p:sldId id="256" r:id="rId8"/>
    <p:sldId id="257" r:id="rId9"/>
    <p:sldId id="258" r:id="rId10"/>
    <p:sldId id="259" r:id="rId11"/>
    <p:sldId id="26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816" y="27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E77D39-2CE5-41FA-A4FA-AC62051E60B7}" type="datetimeFigureOut">
              <a:rPr lang="en-US" smtClean="0"/>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2BA0E-F645-4CE1-A11F-CBF6F036B132}" type="slidenum">
              <a:rPr lang="en-US" smtClean="0"/>
              <a:t>‹#›</a:t>
            </a:fld>
            <a:endParaRPr lang="en-US"/>
          </a:p>
        </p:txBody>
      </p:sp>
    </p:spTree>
    <p:extLst>
      <p:ext uri="{BB962C8B-B14F-4D97-AF65-F5344CB8AC3E}">
        <p14:creationId xmlns:p14="http://schemas.microsoft.com/office/powerpoint/2010/main" val="4029332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E77D39-2CE5-41FA-A4FA-AC62051E60B7}" type="datetimeFigureOut">
              <a:rPr lang="en-US" smtClean="0"/>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2BA0E-F645-4CE1-A11F-CBF6F036B132}" type="slidenum">
              <a:rPr lang="en-US" smtClean="0"/>
              <a:t>‹#›</a:t>
            </a:fld>
            <a:endParaRPr lang="en-US"/>
          </a:p>
        </p:txBody>
      </p:sp>
    </p:spTree>
    <p:extLst>
      <p:ext uri="{BB962C8B-B14F-4D97-AF65-F5344CB8AC3E}">
        <p14:creationId xmlns:p14="http://schemas.microsoft.com/office/powerpoint/2010/main" val="2061432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E77D39-2CE5-41FA-A4FA-AC62051E60B7}" type="datetimeFigureOut">
              <a:rPr lang="en-US" smtClean="0"/>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2BA0E-F645-4CE1-A11F-CBF6F036B132}" type="slidenum">
              <a:rPr lang="en-US" smtClean="0"/>
              <a:t>‹#›</a:t>
            </a:fld>
            <a:endParaRPr lang="en-US"/>
          </a:p>
        </p:txBody>
      </p:sp>
    </p:spTree>
    <p:extLst>
      <p:ext uri="{BB962C8B-B14F-4D97-AF65-F5344CB8AC3E}">
        <p14:creationId xmlns:p14="http://schemas.microsoft.com/office/powerpoint/2010/main" val="2248704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E77D39-2CE5-41FA-A4FA-AC62051E60B7}" type="datetimeFigureOut">
              <a:rPr lang="en-US" smtClean="0"/>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2BA0E-F645-4CE1-A11F-CBF6F036B132}" type="slidenum">
              <a:rPr lang="en-US" smtClean="0"/>
              <a:t>‹#›</a:t>
            </a:fld>
            <a:endParaRPr lang="en-US"/>
          </a:p>
        </p:txBody>
      </p:sp>
    </p:spTree>
    <p:extLst>
      <p:ext uri="{BB962C8B-B14F-4D97-AF65-F5344CB8AC3E}">
        <p14:creationId xmlns:p14="http://schemas.microsoft.com/office/powerpoint/2010/main" val="114717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E77D39-2CE5-41FA-A4FA-AC62051E60B7}" type="datetimeFigureOut">
              <a:rPr lang="en-US" smtClean="0"/>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2BA0E-F645-4CE1-A11F-CBF6F036B132}" type="slidenum">
              <a:rPr lang="en-US" smtClean="0"/>
              <a:t>‹#›</a:t>
            </a:fld>
            <a:endParaRPr lang="en-US"/>
          </a:p>
        </p:txBody>
      </p:sp>
    </p:spTree>
    <p:extLst>
      <p:ext uri="{BB962C8B-B14F-4D97-AF65-F5344CB8AC3E}">
        <p14:creationId xmlns:p14="http://schemas.microsoft.com/office/powerpoint/2010/main" val="1777532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E77D39-2CE5-41FA-A4FA-AC62051E60B7}" type="datetimeFigureOut">
              <a:rPr lang="en-US" smtClean="0"/>
              <a:t>9/6/2017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72BA0E-F645-4CE1-A11F-CBF6F036B132}" type="slidenum">
              <a:rPr lang="en-US" smtClean="0"/>
              <a:t>‹#›</a:t>
            </a:fld>
            <a:endParaRPr lang="en-US"/>
          </a:p>
        </p:txBody>
      </p:sp>
    </p:spTree>
    <p:extLst>
      <p:ext uri="{BB962C8B-B14F-4D97-AF65-F5344CB8AC3E}">
        <p14:creationId xmlns:p14="http://schemas.microsoft.com/office/powerpoint/2010/main" val="1924295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E77D39-2CE5-41FA-A4FA-AC62051E60B7}" type="datetimeFigureOut">
              <a:rPr lang="en-US" smtClean="0"/>
              <a:t>9/6/2017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72BA0E-F645-4CE1-A11F-CBF6F036B132}" type="slidenum">
              <a:rPr lang="en-US" smtClean="0"/>
              <a:t>‹#›</a:t>
            </a:fld>
            <a:endParaRPr lang="en-US"/>
          </a:p>
        </p:txBody>
      </p:sp>
    </p:spTree>
    <p:extLst>
      <p:ext uri="{BB962C8B-B14F-4D97-AF65-F5344CB8AC3E}">
        <p14:creationId xmlns:p14="http://schemas.microsoft.com/office/powerpoint/2010/main" val="49363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E77D39-2CE5-41FA-A4FA-AC62051E60B7}" type="datetimeFigureOut">
              <a:rPr lang="en-US" smtClean="0"/>
              <a:t>9/6/2017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72BA0E-F645-4CE1-A11F-CBF6F036B132}" type="slidenum">
              <a:rPr lang="en-US" smtClean="0"/>
              <a:t>‹#›</a:t>
            </a:fld>
            <a:endParaRPr lang="en-US"/>
          </a:p>
        </p:txBody>
      </p:sp>
    </p:spTree>
    <p:extLst>
      <p:ext uri="{BB962C8B-B14F-4D97-AF65-F5344CB8AC3E}">
        <p14:creationId xmlns:p14="http://schemas.microsoft.com/office/powerpoint/2010/main" val="891514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E77D39-2CE5-41FA-A4FA-AC62051E60B7}" type="datetimeFigureOut">
              <a:rPr lang="en-US" smtClean="0"/>
              <a:t>9/6/2017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72BA0E-F645-4CE1-A11F-CBF6F036B132}" type="slidenum">
              <a:rPr lang="en-US" smtClean="0"/>
              <a:t>‹#›</a:t>
            </a:fld>
            <a:endParaRPr lang="en-US"/>
          </a:p>
        </p:txBody>
      </p:sp>
    </p:spTree>
    <p:extLst>
      <p:ext uri="{BB962C8B-B14F-4D97-AF65-F5344CB8AC3E}">
        <p14:creationId xmlns:p14="http://schemas.microsoft.com/office/powerpoint/2010/main" val="1385917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E77D39-2CE5-41FA-A4FA-AC62051E60B7}" type="datetimeFigureOut">
              <a:rPr lang="en-US" smtClean="0"/>
              <a:t>9/6/2017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72BA0E-F645-4CE1-A11F-CBF6F036B132}" type="slidenum">
              <a:rPr lang="en-US" smtClean="0"/>
              <a:t>‹#›</a:t>
            </a:fld>
            <a:endParaRPr lang="en-US"/>
          </a:p>
        </p:txBody>
      </p:sp>
    </p:spTree>
    <p:extLst>
      <p:ext uri="{BB962C8B-B14F-4D97-AF65-F5344CB8AC3E}">
        <p14:creationId xmlns:p14="http://schemas.microsoft.com/office/powerpoint/2010/main" val="3369708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E77D39-2CE5-41FA-A4FA-AC62051E60B7}" type="datetimeFigureOut">
              <a:rPr lang="en-US" smtClean="0"/>
              <a:t>9/6/2017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72BA0E-F645-4CE1-A11F-CBF6F036B132}" type="slidenum">
              <a:rPr lang="en-US" smtClean="0"/>
              <a:t>‹#›</a:t>
            </a:fld>
            <a:endParaRPr lang="en-US"/>
          </a:p>
        </p:txBody>
      </p:sp>
    </p:spTree>
    <p:extLst>
      <p:ext uri="{BB962C8B-B14F-4D97-AF65-F5344CB8AC3E}">
        <p14:creationId xmlns:p14="http://schemas.microsoft.com/office/powerpoint/2010/main" val="3340322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E77D39-2CE5-41FA-A4FA-AC62051E60B7}" type="datetimeFigureOut">
              <a:rPr lang="en-US" smtClean="0"/>
              <a:t>9/6/2017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72BA0E-F645-4CE1-A11F-CBF6F036B132}" type="slidenum">
              <a:rPr lang="en-US" smtClean="0"/>
              <a:t>‹#›</a:t>
            </a:fld>
            <a:endParaRPr lang="en-US"/>
          </a:p>
        </p:txBody>
      </p:sp>
    </p:spTree>
    <p:extLst>
      <p:ext uri="{BB962C8B-B14F-4D97-AF65-F5344CB8AC3E}">
        <p14:creationId xmlns:p14="http://schemas.microsoft.com/office/powerpoint/2010/main" val="16934572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Have your  notebooks open and a pen/pencil out ready to take notes </a:t>
            </a:r>
          </a:p>
          <a:p>
            <a:r>
              <a:rPr lang="en-US" dirty="0" smtClean="0"/>
              <a:t>If you have a summer assignment please hand it to me now</a:t>
            </a:r>
            <a:endParaRPr lang="en-US" dirty="0"/>
          </a:p>
        </p:txBody>
      </p:sp>
    </p:spTree>
    <p:extLst>
      <p:ext uri="{BB962C8B-B14F-4D97-AF65-F5344CB8AC3E}">
        <p14:creationId xmlns:p14="http://schemas.microsoft.com/office/powerpoint/2010/main" val="22373638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problem with sentence #3 is that it is </a:t>
            </a:r>
            <a:r>
              <a:rPr lang="en-US" i="1" dirty="0" smtClean="0"/>
              <a:t>too </a:t>
            </a:r>
            <a:r>
              <a:rPr lang="en-US" dirty="0" smtClean="0"/>
              <a:t>general. It is also very boring. Would you like to read a paragraph with this topic sentence? Most people would not. </a:t>
            </a:r>
            <a:endParaRPr lang="en-US" dirty="0"/>
          </a:p>
        </p:txBody>
      </p:sp>
    </p:spTree>
    <p:extLst>
      <p:ext uri="{BB962C8B-B14F-4D97-AF65-F5344CB8AC3E}">
        <p14:creationId xmlns:p14="http://schemas.microsoft.com/office/powerpoint/2010/main" val="517117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Topic Sentences</a:t>
            </a:r>
            <a:br>
              <a:rPr lang="en-US" dirty="0" smtClean="0"/>
            </a:br>
            <a:r>
              <a:rPr lang="en-US" dirty="0" smtClean="0"/>
              <a:t>Re-Write #2 and #3</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We can rewrite sentences #2 and #3 in the following ways to make it better: </a:t>
            </a:r>
          </a:p>
          <a:p>
            <a:pPr marL="0" indent="0">
              <a:buNone/>
            </a:pPr>
            <a:endParaRPr lang="en-US" dirty="0" smtClean="0"/>
          </a:p>
          <a:p>
            <a:r>
              <a:rPr lang="en-US" dirty="0" smtClean="0"/>
              <a:t>There are two reasons why some people like to buy cars with automatic transmission.  </a:t>
            </a:r>
          </a:p>
          <a:p>
            <a:endParaRPr lang="en-US" dirty="0" smtClean="0"/>
          </a:p>
          <a:p>
            <a:r>
              <a:rPr lang="en-US" dirty="0" smtClean="0"/>
              <a:t>There are two reasons why some people like cars with manual transmission. </a:t>
            </a:r>
          </a:p>
          <a:p>
            <a:pPr marL="0" indent="0">
              <a:buNone/>
            </a:pPr>
            <a:endParaRPr lang="en-US" dirty="0" smtClean="0"/>
          </a:p>
          <a:p>
            <a:r>
              <a:rPr lang="en-US" dirty="0" smtClean="0"/>
              <a:t>The shapes of clouds are determined by various factors. </a:t>
            </a:r>
            <a:endParaRPr lang="en-US" dirty="0"/>
          </a:p>
        </p:txBody>
      </p:sp>
    </p:spTree>
    <p:extLst>
      <p:ext uri="{BB962C8B-B14F-4D97-AF65-F5344CB8AC3E}">
        <p14:creationId xmlns:p14="http://schemas.microsoft.com/office/powerpoint/2010/main" val="25938077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Introductions</a:t>
            </a:r>
            <a:endParaRPr lang="en-US" dirty="0"/>
          </a:p>
        </p:txBody>
      </p:sp>
      <p:sp>
        <p:nvSpPr>
          <p:cNvPr id="3" name="Content Placeholder 2"/>
          <p:cNvSpPr>
            <a:spLocks noGrp="1"/>
          </p:cNvSpPr>
          <p:nvPr>
            <p:ph idx="1"/>
          </p:nvPr>
        </p:nvSpPr>
        <p:spPr>
          <a:xfrm>
            <a:off x="457200" y="886326"/>
            <a:ext cx="8229600" cy="5943600"/>
          </a:xfrm>
        </p:spPr>
        <p:txBody>
          <a:bodyPr>
            <a:noAutofit/>
          </a:bodyPr>
          <a:lstStyle/>
          <a:p>
            <a:r>
              <a:rPr lang="en-US" sz="2800" dirty="0" smtClean="0"/>
              <a:t>“The book I chose to read for this summer reading assignment is…”</a:t>
            </a:r>
          </a:p>
          <a:p>
            <a:r>
              <a:rPr lang="en-US" sz="2800" dirty="0" smtClean="0"/>
              <a:t>“The main reason I decided to read __ this summer is mainly because a friend of mine already had a copy of the book as well as a quick Google search reveals the good reviews of the book from critics.”</a:t>
            </a:r>
          </a:p>
          <a:p>
            <a:r>
              <a:rPr lang="en-US" sz="2800" dirty="0" smtClean="0"/>
              <a:t>“Over the summer the district was assigned to choose a book and write your thoughts on it.”</a:t>
            </a:r>
          </a:p>
          <a:p>
            <a:r>
              <a:rPr lang="en-US" sz="2800" dirty="0" smtClean="0"/>
              <a:t>“I usually don’t like reading and every year dead doing my summer assignment.”</a:t>
            </a:r>
          </a:p>
          <a:p>
            <a:r>
              <a:rPr lang="en-US" sz="2800" dirty="0" smtClean="0"/>
              <a:t>“I chose this novel in particular because while reading the synapse, I was able to appreciate the Plot.”</a:t>
            </a:r>
            <a:endParaRPr lang="en-US" sz="2800" dirty="0"/>
          </a:p>
        </p:txBody>
      </p:sp>
    </p:spTree>
    <p:extLst>
      <p:ext uri="{BB962C8B-B14F-4D97-AF65-F5344CB8AC3E}">
        <p14:creationId xmlns:p14="http://schemas.microsoft.com/office/powerpoint/2010/main" val="1940383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Hook Statements</a:t>
            </a:r>
            <a:br>
              <a:rPr lang="en-US" dirty="0" smtClean="0"/>
            </a:br>
            <a:r>
              <a:rPr lang="en-US" u="sng" dirty="0" smtClean="0">
                <a:solidFill>
                  <a:srgbClr val="FF0000"/>
                </a:solidFill>
              </a:rPr>
              <a:t>NOT to practice</a:t>
            </a:r>
            <a:endParaRPr lang="en-US" u="sng" dirty="0">
              <a:solidFill>
                <a:srgbClr val="FF0000"/>
              </a:solidFill>
            </a:endParaRPr>
          </a:p>
        </p:txBody>
      </p:sp>
      <p:sp>
        <p:nvSpPr>
          <p:cNvPr id="3" name="Content Placeholder 2"/>
          <p:cNvSpPr>
            <a:spLocks noGrp="1"/>
          </p:cNvSpPr>
          <p:nvPr>
            <p:ph idx="1"/>
          </p:nvPr>
        </p:nvSpPr>
        <p:spPr>
          <a:xfrm>
            <a:off x="457200" y="1600200"/>
            <a:ext cx="8229600" cy="4800600"/>
          </a:xfrm>
        </p:spPr>
        <p:txBody>
          <a:bodyPr>
            <a:normAutofit fontScale="85000" lnSpcReduction="10000"/>
          </a:bodyPr>
          <a:lstStyle/>
          <a:p>
            <a:r>
              <a:rPr lang="en-US" dirty="0">
                <a:solidFill>
                  <a:srgbClr val="FF0000"/>
                </a:solidFill>
                <a:latin typeface="Franklin Gothic Book" panose="020B0503020102020204" pitchFamily="34" charset="0"/>
              </a:rPr>
              <a:t>Begin with a question: </a:t>
            </a:r>
            <a:r>
              <a:rPr lang="en-US" dirty="0">
                <a:latin typeface="Franklin Gothic Book" panose="020B0503020102020204" pitchFamily="34" charset="0"/>
              </a:rPr>
              <a:t>I know you have been taught to begin with an interesting question. Here’s the problem. Your question isn’t interesting. I know you think it is, but it isn’t. Beginning with a question is a lazy, unimaginative way to begin your piece. You are more creative. DO SOMETHING ELSE. </a:t>
            </a:r>
            <a:endParaRPr lang="en-US" dirty="0" smtClean="0">
              <a:latin typeface="Franklin Gothic Book" panose="020B0503020102020204" pitchFamily="34" charset="0"/>
            </a:endParaRPr>
          </a:p>
          <a:p>
            <a:r>
              <a:rPr lang="en-US" dirty="0" smtClean="0">
                <a:solidFill>
                  <a:srgbClr val="FF0000"/>
                </a:solidFill>
                <a:latin typeface="Franklin Gothic Book" panose="020B0503020102020204" pitchFamily="34" charset="0"/>
              </a:rPr>
              <a:t>Quotation </a:t>
            </a:r>
            <a:r>
              <a:rPr lang="en-US" dirty="0">
                <a:solidFill>
                  <a:srgbClr val="FF0000"/>
                </a:solidFill>
                <a:latin typeface="Franklin Gothic Book" panose="020B0503020102020204" pitchFamily="34" charset="0"/>
              </a:rPr>
              <a:t>or Statistic: </a:t>
            </a:r>
            <a:r>
              <a:rPr lang="en-US" dirty="0">
                <a:latin typeface="Franklin Gothic Book" panose="020B0503020102020204" pitchFamily="34" charset="0"/>
              </a:rPr>
              <a:t>This method is also pretty lazy, </a:t>
            </a:r>
            <a:r>
              <a:rPr lang="en-US" b="1" dirty="0">
                <a:latin typeface="Franklin Gothic Book" panose="020B0503020102020204" pitchFamily="34" charset="0"/>
              </a:rPr>
              <a:t>unless</a:t>
            </a:r>
            <a:r>
              <a:rPr lang="en-US" dirty="0">
                <a:latin typeface="Franklin Gothic Book" panose="020B0503020102020204" pitchFamily="34" charset="0"/>
              </a:rPr>
              <a:t> your quotation or statistic is particularly engaging. I encourage you to use another technique, but if you feel you have a great quote or statistic, you might use this </a:t>
            </a:r>
            <a:r>
              <a:rPr lang="en-US" dirty="0" smtClean="0">
                <a:latin typeface="Franklin Gothic Book" panose="020B0503020102020204" pitchFamily="34" charset="0"/>
              </a:rPr>
              <a:t>technique.</a:t>
            </a:r>
            <a:endParaRPr lang="en-US" dirty="0">
              <a:latin typeface="Franklin Gothic Book" panose="020B0503020102020204" pitchFamily="34" charset="0"/>
            </a:endParaRPr>
          </a:p>
        </p:txBody>
      </p:sp>
    </p:spTree>
    <p:extLst>
      <p:ext uri="{BB962C8B-B14F-4D97-AF65-F5344CB8AC3E}">
        <p14:creationId xmlns:p14="http://schemas.microsoft.com/office/powerpoint/2010/main" val="29612947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Hook statements </a:t>
            </a:r>
            <a:endParaRPr lang="en-US" dirty="0"/>
          </a:p>
        </p:txBody>
      </p:sp>
      <p:sp>
        <p:nvSpPr>
          <p:cNvPr id="3" name="Content Placeholder 2"/>
          <p:cNvSpPr>
            <a:spLocks noGrp="1"/>
          </p:cNvSpPr>
          <p:nvPr>
            <p:ph idx="1"/>
          </p:nvPr>
        </p:nvSpPr>
        <p:spPr>
          <a:xfrm>
            <a:off x="457200" y="1066800"/>
            <a:ext cx="8229600" cy="6172200"/>
          </a:xfrm>
        </p:spPr>
        <p:txBody>
          <a:bodyPr>
            <a:normAutofit fontScale="32500" lnSpcReduction="20000"/>
          </a:bodyPr>
          <a:lstStyle/>
          <a:p>
            <a:r>
              <a:rPr lang="en-US" sz="6200" u="sng" dirty="0" smtClean="0"/>
              <a:t>Identify a theme to focus on and try using one of </a:t>
            </a:r>
            <a:r>
              <a:rPr lang="en-US" sz="6200" u="sng" dirty="0"/>
              <a:t>the following</a:t>
            </a:r>
            <a:r>
              <a:rPr lang="en-US" sz="6200" u="sng" dirty="0" smtClean="0"/>
              <a:t>:</a:t>
            </a:r>
          </a:p>
          <a:p>
            <a:r>
              <a:rPr lang="en-US" sz="7400" b="1" dirty="0" smtClean="0"/>
              <a:t>Personal </a:t>
            </a:r>
            <a:r>
              <a:rPr lang="en-US" sz="7400" b="1" dirty="0"/>
              <a:t>story</a:t>
            </a:r>
            <a:r>
              <a:rPr lang="en-US" sz="7400" dirty="0"/>
              <a:t>: Readers respond to a personality, so share a short story about a moment in your life. You can accomplish quite a bit in a few short sentences if you give the reader an intimate, memorable “slice of life.” </a:t>
            </a:r>
            <a:endParaRPr lang="en-US" sz="7400" dirty="0" smtClean="0"/>
          </a:p>
          <a:p>
            <a:r>
              <a:rPr lang="en-US" sz="7400" b="1" dirty="0" smtClean="0"/>
              <a:t>Anecdote</a:t>
            </a:r>
            <a:r>
              <a:rPr lang="en-US" sz="7400" b="1" dirty="0"/>
              <a:t>: </a:t>
            </a:r>
            <a:r>
              <a:rPr lang="en-US" sz="7400" dirty="0"/>
              <a:t>Again, tell a brief story but take it from someone else’s life. You do not need to use your story. EXAMPLE: Before efficient extraction methods developed in the late 1880s, aluminum was VERY difficult to mine. As a result, pure aluminum was more valuable than gold. Napoleon gave banquets where the most honored guests were given aluminum utensils, while the others made do with gold. </a:t>
            </a:r>
            <a:endParaRPr lang="en-US" sz="7400" dirty="0" smtClean="0"/>
          </a:p>
          <a:p>
            <a:r>
              <a:rPr lang="en-US" sz="7400" b="1" dirty="0" smtClean="0"/>
              <a:t>Metaphor</a:t>
            </a:r>
            <a:r>
              <a:rPr lang="en-US" sz="7400" b="1" dirty="0"/>
              <a:t>: </a:t>
            </a:r>
            <a:r>
              <a:rPr lang="en-US" sz="7400" dirty="0"/>
              <a:t>Creating your own metaphor or analogy is a wonderful way to add style to your writing. Beginning with your own comparison shows you understand so well that you can illustrate nuances through your own figurative language. Mastering the metaphor should be a goal of any writer. </a:t>
            </a:r>
            <a:endParaRPr lang="en-US" sz="7400" dirty="0" smtClean="0"/>
          </a:p>
        </p:txBody>
      </p:sp>
    </p:spTree>
    <p:extLst>
      <p:ext uri="{BB962C8B-B14F-4D97-AF65-F5344CB8AC3E}">
        <p14:creationId xmlns:p14="http://schemas.microsoft.com/office/powerpoint/2010/main" val="2381851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Hook Statements</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Unexpected Claim: </a:t>
            </a:r>
            <a:r>
              <a:rPr lang="en-US" dirty="0"/>
              <a:t>“There are more slaves in the world today than at any point in human history.” This statement seems to be false, but it is actually true. Beginning your essay with an unexpected claim can be very effective. </a:t>
            </a:r>
          </a:p>
          <a:p>
            <a:r>
              <a:rPr lang="en-US" b="1" dirty="0"/>
              <a:t>Vivid Description: </a:t>
            </a:r>
            <a:r>
              <a:rPr lang="en-US" dirty="0"/>
              <a:t>Paint a word picture for your reader, focusing in on some object, place, or moment that connects to your general topic. If you can create memorable imagery, your readers will be more likely to engage with your essay. </a:t>
            </a:r>
          </a:p>
          <a:p>
            <a:r>
              <a:rPr lang="en-US" b="1" dirty="0"/>
              <a:t>Humor</a:t>
            </a:r>
            <a:r>
              <a:rPr lang="en-US" dirty="0"/>
              <a:t>: If the situation calls for it, humor can be incredibly effective. Of course, humor is the most difficult tone to create in writing, but if you can pull it off…go for it. ???</a:t>
            </a:r>
          </a:p>
          <a:p>
            <a:r>
              <a:rPr lang="en-US" b="1" dirty="0"/>
              <a:t>Your Choice: </a:t>
            </a:r>
            <a:r>
              <a:rPr lang="en-US" dirty="0"/>
              <a:t>This is not an exhaustive list. Try some other strategy not listed here. The most important thing is to be ORIGINAL and MEMORABLE.</a:t>
            </a:r>
          </a:p>
          <a:p>
            <a:endParaRPr lang="en-US" dirty="0"/>
          </a:p>
        </p:txBody>
      </p:sp>
    </p:spTree>
    <p:extLst>
      <p:ext uri="{BB962C8B-B14F-4D97-AF65-F5344CB8AC3E}">
        <p14:creationId xmlns:p14="http://schemas.microsoft.com/office/powerpoint/2010/main" val="35053600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Hook Statements</a:t>
            </a:r>
            <a:endParaRPr lang="en-US" dirty="0"/>
          </a:p>
        </p:txBody>
      </p:sp>
      <p:sp>
        <p:nvSpPr>
          <p:cNvPr id="3" name="Content Placeholder 2"/>
          <p:cNvSpPr>
            <a:spLocks noGrp="1"/>
          </p:cNvSpPr>
          <p:nvPr>
            <p:ph idx="1"/>
          </p:nvPr>
        </p:nvSpPr>
        <p:spPr/>
        <p:txBody>
          <a:bodyPr/>
          <a:lstStyle/>
          <a:p>
            <a:pPr marL="0" indent="0">
              <a:buNone/>
            </a:pPr>
            <a:r>
              <a:rPr lang="en-US" dirty="0" smtClean="0"/>
              <a:t>	The second you begin to feel safe is the moment you lose sight of your next threat. It is human nature to believe “it” won’t happen to us. Petra </a:t>
            </a:r>
            <a:r>
              <a:rPr lang="en-US" dirty="0" err="1" smtClean="0"/>
              <a:t>Hammesfahr’s</a:t>
            </a:r>
            <a:r>
              <a:rPr lang="en-US" dirty="0" smtClean="0"/>
              <a:t> </a:t>
            </a:r>
            <a:r>
              <a:rPr lang="en-US" u="sng" dirty="0" smtClean="0"/>
              <a:t>The Sinner </a:t>
            </a:r>
            <a:r>
              <a:rPr lang="en-US" dirty="0" smtClean="0"/>
              <a:t>shows us that we can never feel safe with anyone including ourselves.</a:t>
            </a:r>
          </a:p>
        </p:txBody>
      </p:sp>
    </p:spTree>
    <p:extLst>
      <p:ext uri="{BB962C8B-B14F-4D97-AF65-F5344CB8AC3E}">
        <p14:creationId xmlns:p14="http://schemas.microsoft.com/office/powerpoint/2010/main" val="11317638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Topic Sentences</a:t>
            </a:r>
            <a:endParaRPr lang="en-US" dirty="0"/>
          </a:p>
        </p:txBody>
      </p:sp>
      <p:sp>
        <p:nvSpPr>
          <p:cNvPr id="5" name="Content Placeholder 4"/>
          <p:cNvSpPr>
            <a:spLocks noGrp="1"/>
          </p:cNvSpPr>
          <p:nvPr>
            <p:ph idx="1"/>
          </p:nvPr>
        </p:nvSpPr>
        <p:spPr/>
        <p:txBody>
          <a:bodyPr>
            <a:normAutofit fontScale="70000" lnSpcReduction="20000"/>
          </a:bodyPr>
          <a:lstStyle/>
          <a:p>
            <a:pPr marL="0" indent="0" algn="ctr">
              <a:buNone/>
            </a:pPr>
            <a:r>
              <a:rPr lang="en-US" b="1" dirty="0" smtClean="0"/>
              <a:t>Here are some examples of sentences that </a:t>
            </a:r>
            <a:r>
              <a:rPr lang="en-US" sz="4000" b="1" dirty="0" smtClean="0">
                <a:solidFill>
                  <a:srgbClr val="FF0000"/>
                </a:solidFill>
              </a:rPr>
              <a:t>cannot</a:t>
            </a:r>
            <a:r>
              <a:rPr lang="en-US" b="1" dirty="0" smtClean="0"/>
              <a:t> be used as topic sentences. Can you figure out why they are inappropriate? </a:t>
            </a:r>
            <a:r>
              <a:rPr lang="en-US" dirty="0" smtClean="0"/>
              <a:t> </a:t>
            </a:r>
          </a:p>
          <a:p>
            <a:pPr marL="0" indent="0">
              <a:buNone/>
            </a:pPr>
            <a:r>
              <a:rPr lang="en-US" dirty="0" smtClean="0"/>
              <a:t>  </a:t>
            </a:r>
          </a:p>
          <a:p>
            <a:endParaRPr lang="en-US" dirty="0" smtClean="0"/>
          </a:p>
          <a:p>
            <a:r>
              <a:rPr lang="en-US" sz="3400" dirty="0" smtClean="0">
                <a:latin typeface="Microsoft Tai Le" pitchFamily="34" charset="0"/>
                <a:cs typeface="Microsoft Tai Le" pitchFamily="34" charset="0"/>
              </a:rPr>
              <a:t>My hometown is famous because it is located by Wheaton River, which is very wide, and because it is built near an unusually steep hill called Wheaton Hill. </a:t>
            </a:r>
          </a:p>
          <a:p>
            <a:pPr marL="0" indent="0">
              <a:buNone/>
            </a:pPr>
            <a:endParaRPr lang="en-US" sz="3400" dirty="0" smtClean="0">
              <a:latin typeface="Microsoft Tai Le" pitchFamily="34" charset="0"/>
              <a:cs typeface="Microsoft Tai Le" pitchFamily="34" charset="0"/>
            </a:endParaRPr>
          </a:p>
          <a:p>
            <a:r>
              <a:rPr lang="en-US" sz="3400" dirty="0" smtClean="0">
                <a:latin typeface="Microsoft Tai Le" pitchFamily="34" charset="0"/>
                <a:cs typeface="Microsoft Tai Le" pitchFamily="34" charset="0"/>
              </a:rPr>
              <a:t>There are two reasons why some people like to buy cars with automatic transmission and two reasons why others like cars with manual transmission. </a:t>
            </a:r>
          </a:p>
          <a:p>
            <a:pPr marL="0" indent="0">
              <a:buNone/>
            </a:pPr>
            <a:endParaRPr lang="en-US" sz="3400" dirty="0" smtClean="0">
              <a:latin typeface="Microsoft Tai Le" pitchFamily="34" charset="0"/>
              <a:cs typeface="Microsoft Tai Le" pitchFamily="34" charset="0"/>
            </a:endParaRPr>
          </a:p>
          <a:p>
            <a:r>
              <a:rPr lang="en-US" sz="3400" dirty="0" smtClean="0">
                <a:latin typeface="Microsoft Tai Le" pitchFamily="34" charset="0"/>
                <a:cs typeface="Microsoft Tai Le" pitchFamily="34" charset="0"/>
              </a:rPr>
              <a:t>Clouds are white. </a:t>
            </a:r>
            <a:endParaRPr lang="en-US" sz="3400" dirty="0">
              <a:latin typeface="Microsoft Tai Le" pitchFamily="34" charset="0"/>
              <a:cs typeface="Microsoft Tai Le" pitchFamily="34" charset="0"/>
            </a:endParaRPr>
          </a:p>
        </p:txBody>
      </p:sp>
    </p:spTree>
    <p:extLst>
      <p:ext uri="{BB962C8B-B14F-4D97-AF65-F5344CB8AC3E}">
        <p14:creationId xmlns:p14="http://schemas.microsoft.com/office/powerpoint/2010/main" val="3108844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problem with sentence #1 is that it contains </a:t>
            </a:r>
            <a:r>
              <a:rPr lang="en-US" b="1" dirty="0" smtClean="0"/>
              <a:t>too many details</a:t>
            </a:r>
            <a:r>
              <a:rPr lang="en-US" dirty="0" smtClean="0"/>
              <a:t>. </a:t>
            </a:r>
          </a:p>
          <a:p>
            <a:r>
              <a:rPr lang="en-US" dirty="0" smtClean="0"/>
              <a:t>Topic sentences are general, and details should appear later in the paragraph.</a:t>
            </a:r>
          </a:p>
          <a:p>
            <a:r>
              <a:rPr lang="en-US" dirty="0" smtClean="0"/>
              <a:t> A better topic sentence would be: </a:t>
            </a:r>
            <a:r>
              <a:rPr lang="en-US" i="1" dirty="0" smtClean="0"/>
              <a:t>My hometown is famous for several amazing geographical features.</a:t>
            </a:r>
            <a:r>
              <a:rPr lang="en-US" dirty="0" smtClean="0"/>
              <a:t> </a:t>
            </a:r>
            <a:endParaRPr lang="en-US" dirty="0"/>
          </a:p>
        </p:txBody>
      </p:sp>
    </p:spTree>
    <p:extLst>
      <p:ext uri="{BB962C8B-B14F-4D97-AF65-F5344CB8AC3E}">
        <p14:creationId xmlns:p14="http://schemas.microsoft.com/office/powerpoint/2010/main" val="10838863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Sentence #2 is not appropriate as a topic sentence because it mentions two topics, not just one. </a:t>
            </a:r>
          </a:p>
          <a:p>
            <a:r>
              <a:rPr lang="en-US" dirty="0" smtClean="0"/>
              <a:t>Paragraphs are </a:t>
            </a:r>
            <a:r>
              <a:rPr lang="en-US" dirty="0" smtClean="0"/>
              <a:t>about </a:t>
            </a:r>
            <a:r>
              <a:rPr lang="en-US" dirty="0" smtClean="0"/>
              <a:t>one main thing and so their topic sentences should also be about only one main thing. </a:t>
            </a:r>
            <a:endParaRPr lang="en-US" dirty="0"/>
          </a:p>
        </p:txBody>
      </p:sp>
    </p:spTree>
    <p:extLst>
      <p:ext uri="{BB962C8B-B14F-4D97-AF65-F5344CB8AC3E}">
        <p14:creationId xmlns:p14="http://schemas.microsoft.com/office/powerpoint/2010/main" val="40822240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TotalTime>
  <Words>867</Words>
  <Application>Microsoft Office PowerPoint</Application>
  <PresentationFormat>On-screen Show (4:3)</PresentationFormat>
  <Paragraphs>46</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Franklin Gothic Book</vt:lpstr>
      <vt:lpstr>Microsoft Tai Le</vt:lpstr>
      <vt:lpstr>Office Theme</vt:lpstr>
      <vt:lpstr>PowerPoint Presentation</vt:lpstr>
      <vt:lpstr>Introductions</vt:lpstr>
      <vt:lpstr>Hook Statements NOT to practice</vt:lpstr>
      <vt:lpstr>Hook statements </vt:lpstr>
      <vt:lpstr>Hook Statements</vt:lpstr>
      <vt:lpstr>Hook Statements</vt:lpstr>
      <vt:lpstr>Topic Sentences</vt:lpstr>
      <vt:lpstr>PowerPoint Presentation</vt:lpstr>
      <vt:lpstr>PowerPoint Presentation</vt:lpstr>
      <vt:lpstr>PowerPoint Presentation</vt:lpstr>
      <vt:lpstr>Topic Sentences Re-Write #2 and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Sentences</dc:title>
  <dc:creator>Cossack, Joe</dc:creator>
  <cp:lastModifiedBy>Cossack, Joe</cp:lastModifiedBy>
  <cp:revision>10</cp:revision>
  <dcterms:created xsi:type="dcterms:W3CDTF">2013-08-22T16:07:47Z</dcterms:created>
  <dcterms:modified xsi:type="dcterms:W3CDTF">2017-09-06T13:59:02Z</dcterms:modified>
</cp:coreProperties>
</file>