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edb.utexas.edu/minliu/pbl/ESOL/gloss/hook.htm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first paragraph is called the introdu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first paragraph is called the introduction</a:t>
            </a:r>
          </a:p>
          <a:p>
            <a:pPr>
              <a:buBlip>
                <a:blip r:embed="rId2"/>
              </a:buBlip>
            </a:pPr>
            <a:r>
              <a:t>The introduction has two main purposes</a:t>
            </a:r>
          </a:p>
          <a:p>
            <a:pPr>
              <a:buBlip>
                <a:blip r:embed="rId2"/>
              </a:buBlip>
            </a:pPr>
            <a:r>
              <a:t>What are the TWO main purposes of the introductory paragraph?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The Introduction Paragraph…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/>
          <a:p>
            <a:pPr marL="0" indent="0" algn="ctr" defTabSz="374904">
              <a:spcBef>
                <a:spcPts val="0"/>
              </a:spcBef>
              <a:buSzTx/>
              <a:buNone/>
              <a:defRPr sz="2624">
                <a:solidFill>
                  <a:srgbClr val="282A2F"/>
                </a:solidFill>
              </a:defRPr>
            </a:pPr>
            <a:r>
              <a:t>The Introduction Paragraph</a:t>
            </a:r>
            <a:endParaRPr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indent="0" algn="ctr" defTabSz="374904">
              <a:spcBef>
                <a:spcPts val="0"/>
              </a:spcBef>
              <a:buSzTx/>
              <a:buNone/>
              <a:defRPr sz="2624">
                <a:solidFill>
                  <a:srgbClr val="282A2F"/>
                </a:solidFill>
              </a:defRPr>
            </a:pPr>
            <a:r>
              <a:t>The first paragraph is called the </a:t>
            </a:r>
            <a:r>
              <a:t>Introduction</a:t>
            </a:r>
            <a:r>
              <a:t>. The introduction paragraph has two main purposes: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0" indent="0" algn="ctr" defTabSz="374904">
              <a:spcBef>
                <a:spcPts val="0"/>
              </a:spcBef>
              <a:buSzTx/>
              <a:buNone/>
              <a:defRPr sz="2624">
                <a:solidFill>
                  <a:srgbClr val="282A2F"/>
                </a:solidFill>
              </a:defRPr>
            </a:pPr>
            <a:br/>
            <a:r>
              <a:t>1. It introduces the topic to prepare the reader for what you will be writing.</a:t>
            </a:r>
            <a:br/>
            <a:r>
              <a:t>2. It </a:t>
            </a:r>
            <a:r>
              <a:rPr u="sng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hlinkClick r:id="rId2" invalidUrl="" action="" tgtFrame="" tooltip="" history="1" highlightClick="0" endSnd="0"/>
              </a:rPr>
              <a:t>hooks</a:t>
            </a:r>
            <a:r>
              <a:t> the reader so that they will be interested in reading more.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 marL="0" indent="0" algn="ctr" defTabSz="374904">
              <a:spcBef>
                <a:spcPts val="0"/>
              </a:spcBef>
              <a:buSzTx/>
              <a:buNone/>
              <a:defRPr sz="2624">
                <a:solidFill>
                  <a:schemeClr val="accent5">
                    <a:hueOff val="457874"/>
                    <a:satOff val="-29218"/>
                    <a:lumOff val="-29125"/>
                  </a:schemeClr>
                </a:solidFill>
              </a:defRPr>
            </a:pPr>
            <a:r>
              <a:t>But, how do you begin to write an introduction paragraph?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tep #1:  Most essays begin with a general statement (generalization). This sentence typically acts as the topic sentence for the paragraph.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200">
                <a:solidFill>
                  <a:srgbClr val="282A2F"/>
                </a:solidFill>
              </a:defRPr>
            </a:pPr>
            <a:r>
              <a:rPr>
                <a:solidFill>
                  <a:srgbClr val="000099"/>
                </a:solidFill>
              </a:rPr>
              <a:t>Step #1: </a:t>
            </a:r>
            <a:br/>
            <a:r>
              <a:t>Most essays begin with a general statement (generalization). This sentence typically acts as the topic sentence for the paragraph.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“To become a successful writer, students should follow some important steps. Just attending the class is not enough. Writers need a good background in grammar and vocabulary, skills in writing essays, and skills in editing. Learning to be a successful writer involves a lot of hard work.”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282A2F"/>
                </a:solidFill>
              </a:defRPr>
            </a:lvl1pPr>
          </a:lstStyle>
          <a:p>
            <a:pPr/>
            <a:r>
              <a:t>“To become a successful writer, students should follow some important steps. Just attending the class is not enough. Writers need a good background in grammar and vocabulary, skills in writing essays, and skills in editing. Learning to be a successful writer involves a lot of hard work.”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I think this is a good introduction paragraph. First, I introduced the topic of becoming a successful writer. Then, I added supporting sentences that helped narrow the topic."/>
          <p:cNvSpPr txBox="1"/>
          <p:nvPr>
            <p:ph type="body" idx="1"/>
          </p:nvPr>
        </p:nvSpPr>
        <p:spPr>
          <a:prstGeom prst="rect">
            <a:avLst/>
          </a:prstGeom>
          <a:solidFill>
            <a:schemeClr val="accent3">
              <a:satOff val="-7512"/>
              <a:lumOff val="-1479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282A2F"/>
                </a:solidFill>
              </a:defRPr>
            </a:lvl1pPr>
          </a:lstStyle>
          <a:p>
            <a:pPr/>
            <a:r>
              <a:t>I think this is a good introduction paragraph. First, I introduced the topic of becoming a successful writer. Then, I added supporting sentences that helped narrow the topic.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2700" y="755650"/>
            <a:ext cx="7620000" cy="66675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